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76" r:id="rId9"/>
    <p:sldId id="275" r:id="rId10"/>
    <p:sldId id="277" r:id="rId11"/>
    <p:sldId id="262" r:id="rId12"/>
    <p:sldId id="264" r:id="rId13"/>
    <p:sldId id="265" r:id="rId14"/>
    <p:sldId id="273" r:id="rId15"/>
    <p:sldId id="266" r:id="rId16"/>
    <p:sldId id="268" r:id="rId17"/>
    <p:sldId id="274" r:id="rId18"/>
    <p:sldId id="269" r:id="rId19"/>
    <p:sldId id="270" r:id="rId20"/>
    <p:sldId id="272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B"/>
    <a:srgbClr val="00A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DA706E-1552-5D47-63C3-E7BBB62EF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529E35-C81F-6A46-70E9-5819F0452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CA6CEC-7636-9636-3D58-1AADD15E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BA1F3B-43E7-8EF3-8165-0DECCF0F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46DA67-02AF-33F1-EF61-6C1437E9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01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464B33-EF4E-B4D1-5EB7-71A5D451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1F7FAE-7A16-6782-ED26-3F581DB76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29B05C-A891-C3A0-6716-C3367DC7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8A4A47-0A52-BAD2-8DA2-5E89FFEF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326FB3-718A-C48A-7A95-1929C655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58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0BB9B7F-4504-864E-A9C9-62BF053F9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B382021-A1DE-9507-98ED-349A1412E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AB0F80-0E75-B5AA-DE97-D8AA84F2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1C8BA4-5EE1-E2C8-79F5-16915FAB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A30F6C-F8FC-983B-7EFF-7801CFCD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8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E6396-5613-AEE7-469E-BF51CF8FE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843E6F-E09D-4F1F-D527-A0A36FAC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8B1BDB-BDED-06BC-67E2-47692D0B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D45E6B-F2C8-C184-7438-03ADBF5D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EF8FBA-BD7A-E985-8C74-FA29F0D1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16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644D9A-B9CF-0E91-C672-09295FA0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1D3294-99DD-FAC3-3C9B-DDBD9F96B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7C1FFC-3D36-6330-7CB1-CC7F96BC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B70884-1BEC-B877-2B37-2B96DD5A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B19BC1-F077-0E15-3277-79C92EA1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0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021A5-EFE1-9D87-F0E3-03532C9B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21983A-77EF-BD17-1912-1919F24B4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C644B9-50BD-2D18-A0EC-D09ABB63B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E5C9F34-0E77-15D4-A96F-DBA77004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F99C3B-4BC2-7909-22EA-7CA26273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F7A69D-C739-2935-BD39-E8C034E9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78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484F32-3328-191B-A62C-1CAD4E7D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74406C-A0C8-C30E-5902-2B48F2152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D4F2025-B2F3-75EB-BA73-1B0F23BB2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BF48A6-F99D-194C-F492-ADF5AFF3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1306B5D-1C08-99F0-24A9-D80FAA66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39ABDFB-A567-4CA4-9C17-E775C7E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ED7ABA6-3333-5603-3B96-9D5884F1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BCEBD5-22DF-ED7F-E90E-78A8FA51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61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B88359-53D5-CD8A-45A0-B0624769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6452A0F-743C-6877-0B00-BFC51F03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E28C5C3-F90E-645D-B906-3A7A235B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B4C2CE6-BC80-F620-C4DC-E089736F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46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C84F980-3AC2-6A5B-0731-3760B95A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D27E4E8-0BBA-7FC6-5682-1E70CFB3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B8616D-1E69-7CE9-BF98-5154A567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54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E9269-ABD9-8E2F-0609-9F37731A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F12088-BB40-C2E9-DB79-E4799C4BC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003B3A-6910-5EF1-1CCB-E87303DEC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D1C190-6D08-9582-FB7C-516FF464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5CDAE49-4F62-EC33-2E7D-396841CD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60DCA2-86B0-00E0-3C45-F2DFB70D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00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E761EF-5B25-6191-C0E3-BF3D786F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A79DA5B-2546-9EF4-F3BF-D339DD742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1650662-4BF0-BBF2-AB88-4F07CD809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0D6F4A-3DE6-D803-E679-5C673A6D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FF2122-F32E-4D75-0372-65A4B14E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3FCC3AF-E5D9-82FD-5C6C-44E27DC4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29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FDEB34-2074-BBFE-2F06-AF67159E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635B35-BA28-47AB-409E-B39E5D27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ABC9DC-484F-01E3-FD36-161405391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4C2AB-A78C-4516-88A4-79DEA825C4A1}" type="datetimeFigureOut">
              <a:rPr lang="pl-PL" smtClean="0"/>
              <a:t>02.07.2022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6E62A6-1164-5D41-94C2-27D566741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BCDBA6-BD19-A73B-D8AD-169755DE9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3B525-ADAD-4B3A-BA54-F92D3421E2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07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8D035A-D524-D696-2998-A97533203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52" y="1122361"/>
            <a:ext cx="11078818" cy="3025569"/>
          </a:xfrm>
        </p:spPr>
        <p:txBody>
          <a:bodyPr>
            <a:normAutofit/>
          </a:bodyPr>
          <a:lstStyle/>
          <a:p>
            <a:r>
              <a:rPr lang="pl-PL" sz="7200" b="1" i="1" dirty="0">
                <a:ln w="28575">
                  <a:solidFill>
                    <a:schemeClr val="tx1"/>
                  </a:solidFill>
                </a:ln>
              </a:rPr>
              <a:t>Przedszkole nr 5 w Hajnówce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1EAE2C-F7D9-B301-609D-E122E257D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6226"/>
            <a:ext cx="9144000" cy="831574"/>
          </a:xfrm>
        </p:spPr>
        <p:txBody>
          <a:bodyPr/>
          <a:lstStyle/>
          <a:p>
            <a:r>
              <a:rPr lang="pl-PL" dirty="0"/>
              <a:t>Koordynator realizacji programu Eko-szkoły: Ewelina </a:t>
            </a:r>
            <a:r>
              <a:rPr lang="pl-PL" dirty="0" err="1"/>
              <a:t>Kiprianiuk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8B3838-CA99-E682-2009-8DF5D0ECF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619"/>
          <a:stretch/>
        </p:blipFill>
        <p:spPr bwMode="auto">
          <a:xfrm>
            <a:off x="0" y="0"/>
            <a:ext cx="12192000" cy="161025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D84DA3-6A1E-9740-26D3-4E236A2BE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698" y="4955623"/>
            <a:ext cx="1797050" cy="17970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Połowa ramki 5">
            <a:extLst>
              <a:ext uri="{FF2B5EF4-FFF2-40B4-BE49-F238E27FC236}">
                <a16:creationId xmlns:a16="http://schemas.microsoft.com/office/drawing/2014/main" id="{4CBF4726-AF63-EC4D-F6FD-B40F48BE1367}"/>
              </a:ext>
            </a:extLst>
          </p:cNvPr>
          <p:cNvSpPr/>
          <p:nvPr/>
        </p:nvSpPr>
        <p:spPr>
          <a:xfrm rot="16200000">
            <a:off x="362090" y="5763038"/>
            <a:ext cx="696427" cy="1282842"/>
          </a:xfrm>
          <a:prstGeom prst="halfFrame">
            <a:avLst/>
          </a:prstGeom>
          <a:solidFill>
            <a:srgbClr val="00AA51"/>
          </a:solidFill>
          <a:ln w="57150">
            <a:solidFill>
              <a:srgbClr val="FFF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0FBF1F90-E41D-74C9-189F-617F73A23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871" y="5091449"/>
            <a:ext cx="3260127" cy="9462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Zajęcia przyrodnicze „Poznajemy owady”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127F2AE-58EA-E4BC-3922-D529ED3A4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4" b="30637"/>
          <a:stretch/>
        </p:blipFill>
        <p:spPr bwMode="auto">
          <a:xfrm>
            <a:off x="188841" y="3483178"/>
            <a:ext cx="4558749" cy="32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6C0FF17-2F6B-BD73-817C-202619CE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21536" r="46348" b="12145"/>
          <a:stretch/>
        </p:blipFill>
        <p:spPr bwMode="auto">
          <a:xfrm>
            <a:off x="5054047" y="820309"/>
            <a:ext cx="3193774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CCE99615-2904-B691-7410-B7D033822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362" r="53999" b="29305"/>
          <a:stretch/>
        </p:blipFill>
        <p:spPr bwMode="auto">
          <a:xfrm>
            <a:off x="8554279" y="3579099"/>
            <a:ext cx="3505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6210484-B6C1-C135-02FC-1194B702E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r="7044"/>
          <a:stretch/>
        </p:blipFill>
        <p:spPr bwMode="auto">
          <a:xfrm>
            <a:off x="8653672" y="129155"/>
            <a:ext cx="3349487" cy="33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6868D909-448B-C4B1-FBB6-82F92EE3D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22000" r="29130" b="28377"/>
          <a:stretch/>
        </p:blipFill>
        <p:spPr bwMode="auto">
          <a:xfrm>
            <a:off x="122488" y="189158"/>
            <a:ext cx="4625102" cy="32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5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4. Kontrola i ocena działań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dirty="0"/>
              <a:t>W trakcje realizacji projektu nie modyfikowaliśmy planu, poza ewentualnym zmienieniem terminu działań np. ze względu na pogodę. Udało nam się zrealizować wszystkie działania. Każde z nich było monitorowane na bieżąco oraz omówione wśród realizujących je grup. Koordynator programu kontrolował, które działania zostały wykonane i zbierał relacje z ich wykonania od przeprowadzających je nauczycieli.</a:t>
            </a:r>
          </a:p>
        </p:txBody>
      </p:sp>
    </p:spTree>
    <p:extLst>
      <p:ext uri="{BB962C8B-B14F-4D97-AF65-F5344CB8AC3E}">
        <p14:creationId xmlns:p14="http://schemas.microsoft.com/office/powerpoint/2010/main" val="381557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Efekt ekologiczny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1948070"/>
            <a:ext cx="7858539" cy="490992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Efektem ekologicznym projektu jest rozwijanie postawy pełnej szacunku dla bioróżnorodności oraz hodowla roślin i dokarmianie owadów.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Narzędziem pomiaru ekologicznego to:</a:t>
            </a:r>
          </a:p>
          <a:p>
            <a:pPr algn="just">
              <a:lnSpc>
                <a:spcPct val="150000"/>
              </a:lnSpc>
            </a:pPr>
            <a:r>
              <a:rPr lang="pl-PL" sz="2400" dirty="0"/>
              <a:t>wykaz posadzonych i zasianych roślin - 9 ogródków warzywnych w salach (hodowla szczypioru, fasoli, kiełków); 10 doniczek z ziołami w salach, z których rozsady dzieci mogły zabrać do domu i stanowisko tarasowe zawierające takie zioła jak: bazylia, tymianek, lubczyk, melisa, mięta i takie kwiaty jak: aksamitki, żyworódki;</a:t>
            </a:r>
          </a:p>
          <a:p>
            <a:pPr algn="just">
              <a:lnSpc>
                <a:spcPct val="150000"/>
              </a:lnSpc>
            </a:pPr>
            <a:r>
              <a:rPr lang="pl-PL" sz="2400" dirty="0"/>
              <a:t>wykaz stworzonych hotelików dla owadów - 10 hotelików.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0768D00-D273-3C6B-DB64-15705EB34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r="31391"/>
          <a:stretch/>
        </p:blipFill>
        <p:spPr bwMode="auto">
          <a:xfrm>
            <a:off x="8473239" y="1838877"/>
            <a:ext cx="3413961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3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Efekt rzeczowy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B82DBB-A2A3-F6EE-B6ED-E9F69D7AB741}"/>
              </a:ext>
            </a:extLst>
          </p:cNvPr>
          <p:cNvSpPr txBox="1"/>
          <p:nvPr/>
        </p:nvSpPr>
        <p:spPr>
          <a:xfrm>
            <a:off x="420894" y="5844768"/>
            <a:ext cx="353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>
              <a:spcAft>
                <a:spcPts val="800"/>
              </a:spcAft>
            </a:pPr>
            <a:r>
              <a:rPr lang="pl-PL" sz="1800" b="1" kern="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Zielniki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7CDECCF-2F91-FA9F-92C4-71B20F170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21129" r="38347" b="10377"/>
          <a:stretch/>
        </p:blipFill>
        <p:spPr bwMode="auto">
          <a:xfrm>
            <a:off x="397990" y="2028316"/>
            <a:ext cx="4323118" cy="36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A4A0545-655F-7D92-18E7-1A43DA4A9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96" y="2028316"/>
            <a:ext cx="2063922" cy="36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77CB2E6-28C4-E1B2-4339-BDE1D8B286FB}"/>
              </a:ext>
            </a:extLst>
          </p:cNvPr>
          <p:cNvSpPr txBox="1"/>
          <p:nvPr/>
        </p:nvSpPr>
        <p:spPr>
          <a:xfrm>
            <a:off x="3952598" y="5790506"/>
            <a:ext cx="3825841" cy="764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>
              <a:spcAft>
                <a:spcPts val="800"/>
              </a:spcAft>
            </a:pPr>
            <a:r>
              <a:rPr lang="pl-PL" sz="1800" b="1" kern="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Wystawa zdjęć</a:t>
            </a:r>
          </a:p>
          <a:p>
            <a:pPr marL="685800" algn="ctr">
              <a:lnSpc>
                <a:spcPct val="105000"/>
              </a:lnSpc>
              <a:spcAft>
                <a:spcPts val="800"/>
              </a:spcAft>
            </a:pPr>
            <a:r>
              <a:rPr lang="pl-PL" sz="1800" b="1" kern="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konkursu fotograficznego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7C8638B-5245-34A5-DEC5-3DA04E2B9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6" b="14922"/>
          <a:stretch/>
        </p:blipFill>
        <p:spPr>
          <a:xfrm>
            <a:off x="7670206" y="2028316"/>
            <a:ext cx="4163562" cy="366919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ECCF9F7-E991-5A32-838D-66ABF6FB7D6A}"/>
              </a:ext>
            </a:extLst>
          </p:cNvPr>
          <p:cNvSpPr txBox="1"/>
          <p:nvPr/>
        </p:nvSpPr>
        <p:spPr>
          <a:xfrm>
            <a:off x="7670206" y="5790506"/>
            <a:ext cx="353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>
              <a:spcAft>
                <a:spcPts val="800"/>
              </a:spcAft>
            </a:pPr>
            <a:r>
              <a:rPr lang="pl-PL" b="1" kern="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Lapboo</a:t>
            </a:r>
            <a:r>
              <a:rPr lang="pl-PL" sz="1800" b="1" kern="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pl-PL" sz="1800" b="1" kern="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motylach</a:t>
            </a:r>
          </a:p>
        </p:txBody>
      </p:sp>
    </p:spTree>
    <p:extLst>
      <p:ext uri="{BB962C8B-B14F-4D97-AF65-F5344CB8AC3E}">
        <p14:creationId xmlns:p14="http://schemas.microsoft.com/office/powerpoint/2010/main" val="83377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Efekt rzeczowy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A028C9-B558-BC08-2AEA-E0E4A8431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32791"/>
          <a:stretch/>
        </p:blipFill>
        <p:spPr>
          <a:xfrm>
            <a:off x="7904079" y="1971555"/>
            <a:ext cx="3956618" cy="33568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E43EE2-A081-EDBA-F964-2AD167E08C0F}"/>
              </a:ext>
            </a:extLst>
          </p:cNvPr>
          <p:cNvSpPr txBox="1"/>
          <p:nvPr/>
        </p:nvSpPr>
        <p:spPr>
          <a:xfrm>
            <a:off x="540599" y="5683165"/>
            <a:ext cx="10352689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>
              <a:lnSpc>
                <a:spcPct val="105000"/>
              </a:lnSpc>
              <a:spcAft>
                <a:spcPts val="800"/>
              </a:spcAft>
            </a:pPr>
            <a:r>
              <a:rPr lang="pl-PL" b="1" kern="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l-PL" sz="1800" b="1" kern="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oteliki dla owadów i ziołowy zakątek w ogrodzie przedszkolnym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C48A842-2975-CC88-EE9F-B34ED087C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9397" r="18569" b="15362"/>
          <a:stretch/>
        </p:blipFill>
        <p:spPr>
          <a:xfrm>
            <a:off x="689113" y="1971555"/>
            <a:ext cx="3956618" cy="337050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46CE0B8-1C34-0569-66EF-8338288CC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32326" r="44609"/>
          <a:stretch/>
        </p:blipFill>
        <p:spPr bwMode="auto">
          <a:xfrm>
            <a:off x="4645731" y="1971555"/>
            <a:ext cx="3396767" cy="33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58B78228-CB5B-3CDD-BF22-0B32A5A7C084}"/>
              </a:ext>
            </a:extLst>
          </p:cNvPr>
          <p:cNvCxnSpPr/>
          <p:nvPr/>
        </p:nvCxnSpPr>
        <p:spPr>
          <a:xfrm>
            <a:off x="4645731" y="1971555"/>
            <a:ext cx="0" cy="337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D6430940-C435-5E51-5274-AB91119EE4FB}"/>
              </a:ext>
            </a:extLst>
          </p:cNvPr>
          <p:cNvCxnSpPr/>
          <p:nvPr/>
        </p:nvCxnSpPr>
        <p:spPr>
          <a:xfrm>
            <a:off x="8058170" y="1964930"/>
            <a:ext cx="0" cy="337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359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5. Integracja z programem nauczania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2400" dirty="0"/>
              <a:t>Do realizowanego programu zostały włączone liczne wycieczki, zajęcia przyrodnicze, spotkania z leśnikami, hodowle, konkursy, warsztaty z rodzicami. W działaniach zostały ujęte następujące elementy podstawy programowej:</a:t>
            </a:r>
          </a:p>
          <a:p>
            <a:pPr algn="just">
              <a:lnSpc>
                <a:spcPct val="100000"/>
              </a:lnSpc>
            </a:pPr>
            <a:r>
              <a:rPr lang="pl-PL" sz="2100" i="1" u="sng" dirty="0"/>
              <a:t>Emocjonalny obszar rozwoju dziecka. Dziecko przygotowane do podjęcia nauki w szkole: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dostrzega, że zwierzęta posiadają zdolność odczuwania, przejawia w stosunku do nich życzliwość i troskę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dostrzega emocjonalną wartość otoczenia przyrodniczego jako źródła satysfakcji estetycznej</a:t>
            </a:r>
            <a:endParaRPr lang="pl-PL" sz="1800" dirty="0">
              <a:solidFill>
                <a:srgbClr val="000000"/>
              </a:solidFill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pl-PL" sz="2100" i="1" u="sng" dirty="0"/>
              <a:t>Poznawczy obszar rozwoju dziecka. Dziecko przygotowane do podjęcia nauki w szkole: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wyraża swoje rozumienie świata, zjawisk i rzeczy znajdujących się w bliskim otoczeniu za pomocą komunikatów pozawerbalnych: tańca, intencjonalnego ruchu, gestów, impresji plastycznych, technicznych, teatralnych, mimicznych, konstrukcji i modeli z tworzyw i materiału naturalnego</a:t>
            </a:r>
            <a:endParaRPr lang="pl-PL" sz="2000" i="1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wyraża swoje rozumienie świata, zjawisk i rzeczy znajdujących się w bliskim otoczeniu za pomocą języka mówionego, posługuje się językiem polskim w mowie zrozumiałej dla dzieci i osób dorosłych, mówi płynnie, wyraźnie, rytmicznie, poprawnie wypowiada ciche i głośne dźwięki mowy, rozróżnia głoski na początku i końcu w wybranych prostych fonetycznie słowach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posługuje się pojęciami dotyczącymi zjawisk przyrodniczych, np. tęcza, deszcz, burza, opadanie liści z drzew, sezonowa wędrówka ptaków, kwitnienie drzew, zamarzanie wody, dotyczącymi życia zwierząt, roślin, ludzi w środowisku przyrodniczym, korzystania z dóbr przyrody, np. grzybów, owoców, ziół.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396672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6. Informowanie i angażowanie innych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000" dirty="0"/>
              <a:t>Ogłoszenia dla rodziców zapraszające do udziału w działaniach Eko-szkoły i inne informacje z nimi związane wywieszane były na tablicach przed salami przedszkolnymi oraz przesyłane drogą mailową, a wyniki audytu i Eko-Kodeks oraz prace ze zorganizowanych w ramach projektu konkursów (fotograficzny i plastyczny) były wyeksponowane w holu przedszkola. Informacje i relacje umieszczane były również na stronie internetowej przedszkola.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000" dirty="0"/>
              <a:t>W ramach współpracy ze środowiskiem lokalnym w nasze działania włączyło się Nadleśnictwo Hajnówka, Nadleśnictwo </a:t>
            </a:r>
            <a:r>
              <a:rPr lang="pl-PL" sz="2000" dirty="0" err="1"/>
              <a:t>Browsk</a:t>
            </a:r>
            <a:r>
              <a:rPr lang="pl-PL" sz="2000" dirty="0"/>
              <a:t>, Białowieski Park Narodowy, a także lokalni pszczelarze.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000" dirty="0"/>
              <a:t>Mieszkańcy miasta zostali włączeni do naszych działań przy okazji happeningu ekologicznego w obronie bioróżnorodności „Światowy Dzień Ziemi”.</a:t>
            </a:r>
          </a:p>
        </p:txBody>
      </p:sp>
    </p:spTree>
    <p:extLst>
      <p:ext uri="{BB962C8B-B14F-4D97-AF65-F5344CB8AC3E}">
        <p14:creationId xmlns:p14="http://schemas.microsoft.com/office/powerpoint/2010/main" val="195006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577F16A6-C432-C9F4-B3F4-DB2AB4879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20362" r="25825"/>
          <a:stretch/>
        </p:blipFill>
        <p:spPr bwMode="auto">
          <a:xfrm>
            <a:off x="145917" y="118080"/>
            <a:ext cx="3346173" cy="37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0ACFFD-1CD3-91D7-7D6F-7961DC944655}"/>
              </a:ext>
            </a:extLst>
          </p:cNvPr>
          <p:cNvSpPr txBox="1"/>
          <p:nvPr/>
        </p:nvSpPr>
        <p:spPr>
          <a:xfrm>
            <a:off x="-2019012" y="6409121"/>
            <a:ext cx="12389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kern="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Zdjęcia ze współpracy ze środowiskiem lokalnym: nadleśnictwa, BPN, </a:t>
            </a:r>
            <a:r>
              <a:rPr lang="pl-PL" b="1" kern="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pszczelarka</a:t>
            </a:r>
            <a:endParaRPr lang="pl-PL" sz="1800" b="1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FCF001-1AF5-9B71-7B01-2D3274C19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23010" b="7734"/>
          <a:stretch/>
        </p:blipFill>
        <p:spPr bwMode="auto">
          <a:xfrm>
            <a:off x="8242853" y="171442"/>
            <a:ext cx="3803230" cy="283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A185BAD-2844-2077-32B2-F02B36E4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4"/>
          <a:stretch/>
        </p:blipFill>
        <p:spPr bwMode="auto">
          <a:xfrm>
            <a:off x="3483016" y="702712"/>
            <a:ext cx="4762949" cy="37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0879D08-02EB-50FA-5FF2-5AA5A34B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17" y="3086653"/>
            <a:ext cx="4762949" cy="267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75E0EF5-3993-C3F7-3728-2A452923B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4" t="6927" r="8609" b="15676"/>
          <a:stretch/>
        </p:blipFill>
        <p:spPr bwMode="auto">
          <a:xfrm>
            <a:off x="8242852" y="2935396"/>
            <a:ext cx="3377696" cy="36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99D4414-6A35-6FF5-48E4-D4DF0F3D42B3}"/>
              </a:ext>
            </a:extLst>
          </p:cNvPr>
          <p:cNvCxnSpPr>
            <a:cxnSpLocks/>
          </p:cNvCxnSpPr>
          <p:nvPr/>
        </p:nvCxnSpPr>
        <p:spPr>
          <a:xfrm>
            <a:off x="3483015" y="702712"/>
            <a:ext cx="9075" cy="50631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CB0DDF56-9275-15ED-A79D-3D159172EF39}"/>
              </a:ext>
            </a:extLst>
          </p:cNvPr>
          <p:cNvCxnSpPr>
            <a:cxnSpLocks/>
          </p:cNvCxnSpPr>
          <p:nvPr/>
        </p:nvCxnSpPr>
        <p:spPr>
          <a:xfrm>
            <a:off x="8229600" y="689460"/>
            <a:ext cx="13252" cy="50763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39CB7891-EC87-A89B-8829-C603FB36CFDF}"/>
              </a:ext>
            </a:extLst>
          </p:cNvPr>
          <p:cNvCxnSpPr>
            <a:cxnSpLocks/>
          </p:cNvCxnSpPr>
          <p:nvPr/>
        </p:nvCxnSpPr>
        <p:spPr>
          <a:xfrm flipH="1">
            <a:off x="3472086" y="3073401"/>
            <a:ext cx="4754400" cy="132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2" name="Picture 12">
            <a:extLst>
              <a:ext uri="{FF2B5EF4-FFF2-40B4-BE49-F238E27FC236}">
                <a16:creationId xmlns:a16="http://schemas.microsoft.com/office/drawing/2014/main" id="{E09E8AAD-1911-3E49-64B2-0FCFA4024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20875" r="31887"/>
          <a:stretch/>
        </p:blipFill>
        <p:spPr bwMode="auto">
          <a:xfrm>
            <a:off x="608885" y="3441593"/>
            <a:ext cx="2874130" cy="29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0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17D3994-1231-CB5A-D6D2-1779E674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2" y="172283"/>
            <a:ext cx="6336196" cy="42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605BCBF-A3E5-385E-62C0-DC7A32B8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4" t="5648"/>
          <a:stretch/>
        </p:blipFill>
        <p:spPr bwMode="auto">
          <a:xfrm>
            <a:off x="7990246" y="743064"/>
            <a:ext cx="4088295" cy="37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5DC7FC-DA37-685A-93B3-0BAA8CD1E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30000"/>
          <a:stretch/>
        </p:blipFill>
        <p:spPr bwMode="auto">
          <a:xfrm>
            <a:off x="6638523" y="3002456"/>
            <a:ext cx="3209981" cy="316113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0B70463-CD83-A1CF-FA9C-726C1E0390C6}"/>
              </a:ext>
            </a:extLst>
          </p:cNvPr>
          <p:cNvSpPr txBox="1"/>
          <p:nvPr/>
        </p:nvSpPr>
        <p:spPr>
          <a:xfrm>
            <a:off x="9778737" y="4853773"/>
            <a:ext cx="2475587" cy="66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b="1" kern="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Happening ekologiczny </a:t>
            </a:r>
          </a:p>
          <a:p>
            <a:pPr algn="ctr">
              <a:lnSpc>
                <a:spcPct val="105000"/>
              </a:lnSpc>
            </a:pPr>
            <a:r>
              <a:rPr lang="pl-PL" b="1" kern="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„Światowy Dzień Ziemi”</a:t>
            </a:r>
            <a:endParaRPr lang="pl-PL" sz="1800" b="1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3D8F13F7-95A7-2668-9D4A-EB9417FCB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703" y="4516181"/>
            <a:ext cx="3097215" cy="21508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II Piknik Rodzinny – Przyrodniczy Dzień Dziecka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l-PL" sz="1800" b="1" dirty="0"/>
          </a:p>
          <a:p>
            <a:pPr marL="0" indent="0" algn="ctr">
              <a:lnSpc>
                <a:spcPct val="100000"/>
              </a:lnSpc>
              <a:buNone/>
            </a:pPr>
            <a:endParaRPr lang="pl-PL" sz="1800" b="1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Plebiscyt na najwspanialsze drzewo w Hajnówce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3140DA4-B2D3-2393-4CA1-438A6ACEC2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-1" r="6084" b="13618"/>
          <a:stretch/>
        </p:blipFill>
        <p:spPr>
          <a:xfrm>
            <a:off x="331777" y="2901842"/>
            <a:ext cx="2840101" cy="3667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68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7. Opracowanie Eko-Kodeksu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35" y="1835702"/>
            <a:ext cx="4979504" cy="46672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000" dirty="0"/>
              <a:t>Nowy Eko-Kodeks został opracowany przez Eko-Komitet. Dzieci podawały propozycje punktów kodeksu, w których zapisaniu asystowała wychowawczyni (zapisywała ołówkiem wymieniane przez dzieci zasady, a one prowadziły napisy po śladzie). Na koniec chętne dzieci według własnego pomysłu ozdobiły kodeks rysunkami. Gotowy kodeks został umieszczony w holu przedszkola oraz wirtualnie na stronie internetowej przedszkola, razem z relacją z jego tworzenia.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2000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B77E454F-9BE2-889C-81B1-5585084393E9}"/>
              </a:ext>
            </a:extLst>
          </p:cNvPr>
          <p:cNvGrpSpPr/>
          <p:nvPr/>
        </p:nvGrpSpPr>
        <p:grpSpPr>
          <a:xfrm>
            <a:off x="5671931" y="1825625"/>
            <a:ext cx="6334540" cy="4855955"/>
            <a:chOff x="1954698" y="375201"/>
            <a:chExt cx="7960274" cy="6107597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B78AD4E-7537-3F3E-5206-8819BC712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0"/>
            <a:stretch/>
          </p:blipFill>
          <p:spPr>
            <a:xfrm>
              <a:off x="1954698" y="375201"/>
              <a:ext cx="7960274" cy="6107597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ABA859DD-B76C-B8AF-641E-0626A420B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3" r="4521" b="13735"/>
            <a:stretch/>
          </p:blipFill>
          <p:spPr>
            <a:xfrm>
              <a:off x="1967949" y="3439767"/>
              <a:ext cx="2335492" cy="3043031"/>
            </a:xfrm>
            <a:prstGeom prst="rect">
              <a:avLst/>
            </a:prstGeom>
          </p:spPr>
        </p:pic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565097C0-C22F-F691-FBF4-C5FDF793262D}"/>
                </a:ext>
              </a:extLst>
            </p:cNvPr>
            <p:cNvCxnSpPr/>
            <p:nvPr/>
          </p:nvCxnSpPr>
          <p:spPr>
            <a:xfrm>
              <a:off x="4303441" y="3429000"/>
              <a:ext cx="0" cy="30537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1. Utworzenie Eko-komitetu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/>
              <a:t>Eko-komitet składał się z dwóch członów: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l-PL" dirty="0"/>
              <a:t>Dzieci z Grupy V pod okiem wychowawczyni Eweliny </a:t>
            </a:r>
            <a:r>
              <a:rPr lang="pl-PL" dirty="0" err="1"/>
              <a:t>Kiprianiuk</a:t>
            </a:r>
            <a:r>
              <a:rPr lang="pl-PL" dirty="0"/>
              <a:t> i Pani Dyrektor Małgorzaty </a:t>
            </a:r>
            <a:r>
              <a:rPr lang="pl-PL" dirty="0" err="1"/>
              <a:t>Saadoon</a:t>
            </a:r>
            <a:r>
              <a:rPr lang="pl-PL" dirty="0"/>
              <a:t>. We współpracy z przedszkolnym koordynatorem do spraw ekologii (p. Barbara Dmitruk) zaplanowali oni działania do harmonogramu.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l-PL" dirty="0"/>
              <a:t>Rada Pedagogiczna. Zaopiniowała zaplanowane działania i zadecydowała, które z nich zostaną zrealizowane w jakiej grupie przedszkolnej.</a:t>
            </a:r>
          </a:p>
          <a:p>
            <a:pPr marL="0" indent="0">
              <a:buNone/>
            </a:pPr>
            <a:r>
              <a:rPr lang="pl-PL" dirty="0"/>
              <a:t>Obie grupy spotykały się dwa razy na semestr w celu przeprowadzenia ustaleń dotyczących realizacji projektu i ich oceny.</a:t>
            </a:r>
          </a:p>
        </p:txBody>
      </p:sp>
    </p:spTree>
    <p:extLst>
      <p:ext uri="{BB962C8B-B14F-4D97-AF65-F5344CB8AC3E}">
        <p14:creationId xmlns:p14="http://schemas.microsoft.com/office/powerpoint/2010/main" val="175131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4D6AB4D-228F-F14E-D7BB-CC3A45F79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90" y="881269"/>
            <a:ext cx="6793949" cy="50954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9F02719-11F2-3030-34DA-B8397E5BD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/>
          <a:stretch/>
        </p:blipFill>
        <p:spPr>
          <a:xfrm>
            <a:off x="294861" y="113885"/>
            <a:ext cx="4687956" cy="66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4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2. Przeprowadzenie Eko-audytu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573"/>
            <a:ext cx="10515600" cy="438577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Zarówno audyt początkowy, jak i audyt końcowy przeprowadzono wśród członków Eko-komitetu wspólnie ze społecznością przedszkolną, w tym również pracownikami niepedagogicznymi. Audyt poszerzył wiedzę dzieci, które wcześniej nie zastanawiały się nad niektórymi z poruszanych w nim kwestii. Audyt początkowy wyszedł zadowalająco ze względu na to, że w naszym przedszkolu od lat dużą wagę przykłada się do tematu ekologii.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7285C5-05BE-57F0-6F7C-5178F70DA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56" y="5140325"/>
            <a:ext cx="1352550" cy="1352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FE5117-4C1C-9CCE-1BD0-5BEFD3AF2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61" y="5140325"/>
            <a:ext cx="1352550" cy="1352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1CD046-9F25-3AFE-442B-FF7E5D1A4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66" y="5123760"/>
            <a:ext cx="1352550" cy="1352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644390-F01A-7B9E-C505-5357C46C29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71" y="5140325"/>
            <a:ext cx="1352550" cy="1352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11D5A8-35D4-CA13-260D-E2E6C701A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76" y="5140325"/>
            <a:ext cx="1352550" cy="1352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8D9872-557C-FB8B-3EB8-66630FE52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381" y="5140325"/>
            <a:ext cx="1381125" cy="13811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69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35" y="463826"/>
            <a:ext cx="10515600" cy="311426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	Wyniki audytu końcowego w Przedszkolu nr 5 w Hajnówce wykazały, że działania prowadzone w naszej placówce rozwijają świadomość ekologiczną dzieci we wszystkich aspektach. Dzieci mają nawyk sprzątania nie tylko po sobie, ale również po innych, segregują śmieci, troszczą się o środowisko i oszczędzanie surowców, zdrowo się odżywiają. Ich postawa jest wynikiem spójnych działań nauczycieli, innych pracowników przedszkola i rodziców.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C8A3B0D-E290-96FD-DFF5-69C3C0CC6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83" y="5285077"/>
            <a:ext cx="1050596" cy="116590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B3452C-8D3C-EB6A-796C-D797266AF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26" y="5285077"/>
            <a:ext cx="1269214" cy="116590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FA64AF-D5D3-9ED0-E6F2-906DA1B71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60" y="5291009"/>
            <a:ext cx="1013228" cy="116590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041B87-DE07-3A28-0781-29B4F00F8C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8752" r="13598"/>
          <a:stretch/>
        </p:blipFill>
        <p:spPr>
          <a:xfrm>
            <a:off x="7246623" y="3187149"/>
            <a:ext cx="4532244" cy="326976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4448F92-A854-F339-EC10-F8D4B84EE41D}"/>
              </a:ext>
            </a:extLst>
          </p:cNvPr>
          <p:cNvSpPr txBox="1"/>
          <p:nvPr/>
        </p:nvSpPr>
        <p:spPr>
          <a:xfrm>
            <a:off x="745435" y="342900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Działania dotyczące bioróżnorodności, na której w tym roku szczególnie się skupiliśmy, mocno zaangażowały dzieci i pięknie przenikały do ich życia codziennego. </a:t>
            </a:r>
          </a:p>
        </p:txBody>
      </p:sp>
    </p:spTree>
    <p:extLst>
      <p:ext uri="{BB962C8B-B14F-4D97-AF65-F5344CB8AC3E}">
        <p14:creationId xmlns:p14="http://schemas.microsoft.com/office/powerpoint/2010/main" val="287195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373F7-C662-000D-14DF-EF76EBC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DDB"/>
          </a:solidFill>
          <a:ln w="76200">
            <a:solidFill>
              <a:srgbClr val="00AA5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b="1" i="1" dirty="0">
                <a:ln w="19050">
                  <a:solidFill>
                    <a:schemeClr val="tx1"/>
                  </a:solidFill>
                </a:ln>
              </a:rPr>
              <a:t>Krok 3. Opracowanie planu działań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Na podstawie audytu początkowego oraz idąc tropem działań przedszkola podjętych na początku roku przedszkolnego (Projekt „Drzewo”) wspólnie ustaliliśmy, że realizowanym przez nas obszarem tematycznym jest „Bioróżnorodność i natura”. Ze względu na położenie naszego miasta u wrót Puszczy Białowieskiej nasz projekt zatytułowaliśmy „Bioróżnorodność Podlasia”. Z hasłem przewodnim tegorocznej edycji Eko-Szkoły „Odpowiedzialna konsumpcja” łączy go fakt, że odpowiedzialna konsumpcja jest jednym z czynników niezbędnych dla utrzymania bioróżnorodności. Działania, za które odpowiedzialne były wszystkie grupy przedszkolne, miały na celu: poznanie fauny i flory Podlasia, rozwijanie ciekawości przyrodniczej i kształtowanie postaw proekologicznych u dzieci. Z dumą możemy stwierdzić, że został on osiągnięty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9735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7" y="6222586"/>
            <a:ext cx="7934740" cy="6354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Wycieczki do Rezerwatu Pokazowego Żubrów i Ośrodka Edukacji Przyrodniczej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41FD5AA-A2CB-B04F-B424-7A2E4D05C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 b="18174"/>
          <a:stretch/>
        </p:blipFill>
        <p:spPr bwMode="auto">
          <a:xfrm>
            <a:off x="5433390" y="126585"/>
            <a:ext cx="6619461" cy="34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DB32D4D-1018-6279-A169-41D7A7DBC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15184"/>
          <a:stretch/>
        </p:blipFill>
        <p:spPr bwMode="auto">
          <a:xfrm>
            <a:off x="139149" y="126584"/>
            <a:ext cx="5002693" cy="37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4137A6F-092D-D174-6571-352E8F39D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/>
          <a:stretch/>
        </p:blipFill>
        <p:spPr bwMode="auto">
          <a:xfrm>
            <a:off x="1798979" y="2909873"/>
            <a:ext cx="6215271" cy="316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07D5D9B-39FA-C23A-1673-B7C8AB41D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370" r="19566"/>
          <a:stretch/>
        </p:blipFill>
        <p:spPr bwMode="auto">
          <a:xfrm>
            <a:off x="8743120" y="2592555"/>
            <a:ext cx="3130828" cy="41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9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4740" y="5886029"/>
            <a:ext cx="7934740" cy="6354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Wycieczka do Ziołowego Zakątka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BA3B787-6C4D-8EEE-8234-B8C438CC1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 b="13619"/>
          <a:stretch/>
        </p:blipFill>
        <p:spPr bwMode="auto">
          <a:xfrm>
            <a:off x="6738730" y="3293509"/>
            <a:ext cx="5241235" cy="32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83AF8BD-AB93-ED36-38E9-A4942BD9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97" y="105453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05F3ADE-9202-1E1E-B46D-3A162DE5D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096340" y="3293509"/>
            <a:ext cx="4856093" cy="24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D12B78E-5986-8038-4121-32EE9838E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8585" y="153233"/>
            <a:ext cx="5951604" cy="297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2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B8749E-A0F8-B189-3E3A-FE032122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6414052"/>
            <a:ext cx="11791123" cy="4439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b="1" dirty="0"/>
              <a:t>Hajnowskie wycieczki: na Kładkę Edukacyjną na Starej </a:t>
            </a:r>
            <a:r>
              <a:rPr lang="pl-PL" sz="1800" b="1" dirty="0" err="1"/>
              <a:t>Judziance</a:t>
            </a:r>
            <a:r>
              <a:rPr lang="pl-PL" sz="1800" b="1" dirty="0"/>
              <a:t>, do Nadleśnictwa, na łąkę, nad rzekę Leśną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729ED3-2557-489A-8074-972346551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36956"/>
          <a:stretch/>
        </p:blipFill>
        <p:spPr bwMode="auto">
          <a:xfrm>
            <a:off x="530086" y="346421"/>
            <a:ext cx="4245044" cy="52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7FF954D-5A13-C314-661A-52D3A93AB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34000" b="36493"/>
          <a:stretch/>
        </p:blipFill>
        <p:spPr bwMode="auto">
          <a:xfrm>
            <a:off x="7222435" y="2632213"/>
            <a:ext cx="4558748" cy="362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F8375EB-E175-9510-BF16-EE6CF8693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/>
          <a:stretch/>
        </p:blipFill>
        <p:spPr bwMode="auto">
          <a:xfrm>
            <a:off x="3207025" y="3596095"/>
            <a:ext cx="4505739" cy="25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6E630CB-807B-5854-4212-B08D12D64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2735" r="17829" b="16888"/>
          <a:stretch/>
        </p:blipFill>
        <p:spPr bwMode="auto">
          <a:xfrm>
            <a:off x="8139111" y="346421"/>
            <a:ext cx="3880610" cy="31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E414049F-8C8E-7E60-AC09-6F0D7FD5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63" y="194021"/>
            <a:ext cx="4558748" cy="34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0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0FBF1F90-E41D-74C9-189F-617F73A23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91" y="5081379"/>
            <a:ext cx="3445565" cy="6493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b="1" dirty="0"/>
              <a:t>Rodzinny konkurs fotograficzny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b="1" dirty="0"/>
              <a:t>„Piękna nasza przyroda Podlasia”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A58CE34-0FFC-1FFE-080C-B7B18D9C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3" y="255554"/>
            <a:ext cx="5744817" cy="323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22DFC6C-BC2A-1D11-04FE-9DEDDEDAC433}"/>
              </a:ext>
            </a:extLst>
          </p:cNvPr>
          <p:cNvSpPr txBox="1"/>
          <p:nvPr/>
        </p:nvSpPr>
        <p:spPr>
          <a:xfrm>
            <a:off x="1623391" y="211194"/>
            <a:ext cx="4618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1" dirty="0"/>
              <a:t>G</a:t>
            </a:r>
            <a:r>
              <a:rPr lang="pl-PL" sz="1800" b="1" dirty="0"/>
              <a:t>rupowy konkurs plastyczny </a:t>
            </a:r>
          </a:p>
          <a:p>
            <a:pPr algn="r"/>
            <a:r>
              <a:rPr lang="pl-PL" sz="1800" b="1" dirty="0"/>
              <a:t>„Bioróżnorodność oczami przedszkolaków”</a:t>
            </a:r>
            <a:endParaRPr lang="pl-PL" dirty="0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E8694E60-518B-1A94-3EE8-1C9A23A3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" y="1220960"/>
            <a:ext cx="6871127" cy="38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E65235-07E8-0FA8-4713-6AB5577ED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18" y="3429000"/>
            <a:ext cx="4406346" cy="3304759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7D837B30-5AA9-24C7-6DFD-13CEC125A532}"/>
              </a:ext>
            </a:extLst>
          </p:cNvPr>
          <p:cNvSpPr txBox="1">
            <a:spLocks/>
          </p:cNvSpPr>
          <p:nvPr/>
        </p:nvSpPr>
        <p:spPr>
          <a:xfrm>
            <a:off x="2557672" y="5873577"/>
            <a:ext cx="4406346" cy="64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800" b="1" dirty="0"/>
              <a:t>Przedstawienie dla dzieci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800" b="1" dirty="0"/>
              <a:t> na temat walorów Puszczy Białowieskiej</a:t>
            </a:r>
          </a:p>
        </p:txBody>
      </p:sp>
    </p:spTree>
    <p:extLst>
      <p:ext uri="{BB962C8B-B14F-4D97-AF65-F5344CB8AC3E}">
        <p14:creationId xmlns:p14="http://schemas.microsoft.com/office/powerpoint/2010/main" val="30671512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1088</Words>
  <Application>Microsoft Office PowerPoint</Application>
  <PresentationFormat>Panoramiczny</PresentationFormat>
  <Paragraphs>59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Source Sans Pro</vt:lpstr>
      <vt:lpstr>Motyw pakietu Office</vt:lpstr>
      <vt:lpstr>Przedszkole nr 5 w Hajnówce</vt:lpstr>
      <vt:lpstr>Krok 1. Utworzenie Eko-komitetu</vt:lpstr>
      <vt:lpstr>Krok 2. Przeprowadzenie Eko-audytu</vt:lpstr>
      <vt:lpstr>Prezentacja programu PowerPoint</vt:lpstr>
      <vt:lpstr>Krok 3. Opracowanie planu działań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Krok 4. Kontrola i ocena działań</vt:lpstr>
      <vt:lpstr>Efekt ekologiczny</vt:lpstr>
      <vt:lpstr>Efekt rzeczowy</vt:lpstr>
      <vt:lpstr>Efekt rzeczowy</vt:lpstr>
      <vt:lpstr>Krok 5. Integracja z programem nauczania</vt:lpstr>
      <vt:lpstr>Krok 6. Informowanie i angażowanie innych</vt:lpstr>
      <vt:lpstr>Prezentacja programu PowerPoint</vt:lpstr>
      <vt:lpstr>Prezentacja programu PowerPoint</vt:lpstr>
      <vt:lpstr>Krok 7. Opracowanie Eko-Kodeksu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nr 5 w Hajnówce</dc:title>
  <dc:creator>Anilewe OK</dc:creator>
  <cp:lastModifiedBy>Anilewe OK</cp:lastModifiedBy>
  <cp:revision>6</cp:revision>
  <dcterms:created xsi:type="dcterms:W3CDTF">2022-07-01T11:23:24Z</dcterms:created>
  <dcterms:modified xsi:type="dcterms:W3CDTF">2022-07-02T10:37:44Z</dcterms:modified>
</cp:coreProperties>
</file>